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Poppins Semi-Bold" charset="1" panose="00000700000000000000"/>
      <p:regular r:id="rId51"/>
    </p:embeddedFont>
    <p:embeddedFont>
      <p:font typeface="Poppins Bold" charset="1" panose="00000800000000000000"/>
      <p:regular r:id="rId52"/>
    </p:embeddedFont>
    <p:embeddedFont>
      <p:font typeface="IBM Plex Mono" charset="1" panose="020B0509050203000203"/>
      <p:regular r:id="rId53"/>
    </p:embeddedFont>
    <p:embeddedFont>
      <p:font typeface="Poppins" charset="1" panose="000005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2173" y="0"/>
            <a:ext cx="11130482" cy="10287000"/>
          </a:xfrm>
          <a:custGeom>
            <a:avLst/>
            <a:gdLst/>
            <a:ahLst/>
            <a:cxnLst/>
            <a:rect r="r" b="b" t="t" l="l"/>
            <a:pathLst>
              <a:path h="10287000" w="11130482">
                <a:moveTo>
                  <a:pt x="0" y="0"/>
                </a:moveTo>
                <a:lnTo>
                  <a:pt x="11130482" y="0"/>
                </a:lnTo>
                <a:lnTo>
                  <a:pt x="111304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4380" y="1468937"/>
            <a:ext cx="3030346" cy="127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Relational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82239" y="349583"/>
            <a:ext cx="12123521" cy="9587834"/>
          </a:xfrm>
          <a:custGeom>
            <a:avLst/>
            <a:gdLst/>
            <a:ahLst/>
            <a:cxnLst/>
            <a:rect r="r" b="b" t="t" l="l"/>
            <a:pathLst>
              <a:path h="9587834" w="12123521">
                <a:moveTo>
                  <a:pt x="0" y="0"/>
                </a:moveTo>
                <a:lnTo>
                  <a:pt x="12123522" y="0"/>
                </a:lnTo>
                <a:lnTo>
                  <a:pt x="12123522" y="9587834"/>
                </a:lnTo>
                <a:lnTo>
                  <a:pt x="0" y="958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8" t="0" r="-1348" b="-3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9911" y="1582481"/>
            <a:ext cx="2290524" cy="127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015"/>
              </a:lnSpc>
            </a:pPr>
            <a:r>
              <a:rPr lang="ar-EG" b="true" sz="3582" spc="-14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rtl val="true"/>
              </a:rPr>
              <a:t>ُ</a:t>
            </a:r>
            <a:r>
              <a:rPr lang="en-US" b="true" sz="3582" spc="-143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ER_MODEL</a:t>
            </a:r>
          </a:p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Schema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075" y="1629654"/>
            <a:ext cx="16571849" cy="7027692"/>
          </a:xfrm>
          <a:custGeom>
            <a:avLst/>
            <a:gdLst/>
            <a:ahLst/>
            <a:cxnLst/>
            <a:rect r="r" b="b" t="t" l="l"/>
            <a:pathLst>
              <a:path h="7027692" w="16571849">
                <a:moveTo>
                  <a:pt x="0" y="0"/>
                </a:moveTo>
                <a:lnTo>
                  <a:pt x="16571850" y="0"/>
                </a:lnTo>
                <a:lnTo>
                  <a:pt x="16571850" y="7027692"/>
                </a:lnTo>
                <a:lnTo>
                  <a:pt x="0" y="7027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9637" y="555966"/>
            <a:ext cx="3361849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Employee 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759" y="1198398"/>
            <a:ext cx="15404483" cy="8407882"/>
          </a:xfrm>
          <a:custGeom>
            <a:avLst/>
            <a:gdLst/>
            <a:ahLst/>
            <a:cxnLst/>
            <a:rect r="r" b="b" t="t" l="l"/>
            <a:pathLst>
              <a:path h="8407882" w="15404483">
                <a:moveTo>
                  <a:pt x="0" y="0"/>
                </a:moveTo>
                <a:lnTo>
                  <a:pt x="15404482" y="0"/>
                </a:lnTo>
                <a:lnTo>
                  <a:pt x="15404482" y="8407881"/>
                </a:lnTo>
                <a:lnTo>
                  <a:pt x="0" y="8407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5052" y="216571"/>
            <a:ext cx="2491145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Guest 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3180" y="1198398"/>
            <a:ext cx="12061640" cy="8337609"/>
          </a:xfrm>
          <a:custGeom>
            <a:avLst/>
            <a:gdLst/>
            <a:ahLst/>
            <a:cxnLst/>
            <a:rect r="r" b="b" t="t" l="l"/>
            <a:pathLst>
              <a:path h="8337609" w="12061640">
                <a:moveTo>
                  <a:pt x="0" y="0"/>
                </a:moveTo>
                <a:lnTo>
                  <a:pt x="12061640" y="0"/>
                </a:lnTo>
                <a:lnTo>
                  <a:pt x="12061640" y="8337608"/>
                </a:lnTo>
                <a:lnTo>
                  <a:pt x="0" y="833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9507" y="216571"/>
            <a:ext cx="2642235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Owner 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2706" y="2070632"/>
            <a:ext cx="16782587" cy="6145736"/>
          </a:xfrm>
          <a:custGeom>
            <a:avLst/>
            <a:gdLst/>
            <a:ahLst/>
            <a:cxnLst/>
            <a:rect r="r" b="b" t="t" l="l"/>
            <a:pathLst>
              <a:path h="6145736" w="16782587">
                <a:moveTo>
                  <a:pt x="0" y="0"/>
                </a:moveTo>
                <a:lnTo>
                  <a:pt x="16782588" y="0"/>
                </a:lnTo>
                <a:lnTo>
                  <a:pt x="16782588" y="6145736"/>
                </a:lnTo>
                <a:lnTo>
                  <a:pt x="0" y="6145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22562" y="216571"/>
            <a:ext cx="2336125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Hotel 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4915" y="1028700"/>
            <a:ext cx="12278171" cy="8809587"/>
          </a:xfrm>
          <a:custGeom>
            <a:avLst/>
            <a:gdLst/>
            <a:ahLst/>
            <a:cxnLst/>
            <a:rect r="r" b="b" t="t" l="l"/>
            <a:pathLst>
              <a:path h="8809587" w="12278171">
                <a:moveTo>
                  <a:pt x="0" y="0"/>
                </a:moveTo>
                <a:lnTo>
                  <a:pt x="12278170" y="0"/>
                </a:lnTo>
                <a:lnTo>
                  <a:pt x="12278170" y="8809587"/>
                </a:lnTo>
                <a:lnTo>
                  <a:pt x="0" y="8809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77541" y="216571"/>
            <a:ext cx="3626168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Dependent  Data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9725" y="1198398"/>
            <a:ext cx="9648550" cy="8380313"/>
          </a:xfrm>
          <a:custGeom>
            <a:avLst/>
            <a:gdLst/>
            <a:ahLst/>
            <a:cxnLst/>
            <a:rect r="r" b="b" t="t" l="l"/>
            <a:pathLst>
              <a:path h="8380313" w="9648550">
                <a:moveTo>
                  <a:pt x="0" y="0"/>
                </a:moveTo>
                <a:lnTo>
                  <a:pt x="9648550" y="0"/>
                </a:lnTo>
                <a:lnTo>
                  <a:pt x="9648550" y="8380312"/>
                </a:lnTo>
                <a:lnTo>
                  <a:pt x="0" y="8380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39099" y="216571"/>
            <a:ext cx="2503051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Room 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0037" y="1028700"/>
            <a:ext cx="9328693" cy="8774514"/>
          </a:xfrm>
          <a:custGeom>
            <a:avLst/>
            <a:gdLst/>
            <a:ahLst/>
            <a:cxnLst/>
            <a:rect r="r" b="b" t="t" l="l"/>
            <a:pathLst>
              <a:path h="8774514" w="9328693">
                <a:moveTo>
                  <a:pt x="0" y="0"/>
                </a:moveTo>
                <a:lnTo>
                  <a:pt x="9328694" y="0"/>
                </a:lnTo>
                <a:lnTo>
                  <a:pt x="9328694" y="8774514"/>
                </a:lnTo>
                <a:lnTo>
                  <a:pt x="0" y="877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69783" y="216571"/>
            <a:ext cx="2041684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Hall  Data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789" y="1470234"/>
            <a:ext cx="15790422" cy="7346531"/>
          </a:xfrm>
          <a:custGeom>
            <a:avLst/>
            <a:gdLst/>
            <a:ahLst/>
            <a:cxnLst/>
            <a:rect r="r" b="b" t="t" l="l"/>
            <a:pathLst>
              <a:path h="7346531" w="15790422">
                <a:moveTo>
                  <a:pt x="0" y="0"/>
                </a:moveTo>
                <a:lnTo>
                  <a:pt x="15790422" y="0"/>
                </a:lnTo>
                <a:lnTo>
                  <a:pt x="15790422" y="7346532"/>
                </a:lnTo>
                <a:lnTo>
                  <a:pt x="0" y="7346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73147" y="386269"/>
            <a:ext cx="3910012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Book_Room 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989" y="989618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865294" y="4478368"/>
            <a:ext cx="0" cy="4779932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422706" y="4478368"/>
            <a:ext cx="0" cy="4779932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59505" y="8819396"/>
            <a:ext cx="642289" cy="642289"/>
          </a:xfrm>
          <a:custGeom>
            <a:avLst/>
            <a:gdLst/>
            <a:ahLst/>
            <a:cxnLst/>
            <a:rect r="r" b="b" t="t" l="l"/>
            <a:pathLst>
              <a:path h="642289" w="642289">
                <a:moveTo>
                  <a:pt x="0" y="0"/>
                </a:moveTo>
                <a:lnTo>
                  <a:pt x="642289" y="0"/>
                </a:lnTo>
                <a:lnTo>
                  <a:pt x="642289" y="642289"/>
                </a:lnTo>
                <a:lnTo>
                  <a:pt x="0" y="642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938156" y="8819396"/>
            <a:ext cx="642289" cy="642289"/>
          </a:xfrm>
          <a:custGeom>
            <a:avLst/>
            <a:gdLst/>
            <a:ahLst/>
            <a:cxnLst/>
            <a:rect r="r" b="b" t="t" l="l"/>
            <a:pathLst>
              <a:path h="642289" w="642289">
                <a:moveTo>
                  <a:pt x="642288" y="0"/>
                </a:moveTo>
                <a:lnTo>
                  <a:pt x="0" y="0"/>
                </a:lnTo>
                <a:lnTo>
                  <a:pt x="0" y="642289"/>
                </a:lnTo>
                <a:lnTo>
                  <a:pt x="642288" y="642289"/>
                </a:lnTo>
                <a:lnTo>
                  <a:pt x="6422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8752" y="4284739"/>
            <a:ext cx="4090497" cy="4331273"/>
          </a:xfrm>
          <a:custGeom>
            <a:avLst/>
            <a:gdLst/>
            <a:ahLst/>
            <a:cxnLst/>
            <a:rect r="r" b="b" t="t" l="l"/>
            <a:pathLst>
              <a:path h="4331273" w="4090497">
                <a:moveTo>
                  <a:pt x="0" y="0"/>
                </a:moveTo>
                <a:lnTo>
                  <a:pt x="4090496" y="0"/>
                </a:lnTo>
                <a:lnTo>
                  <a:pt x="4090496" y="4331272"/>
                </a:lnTo>
                <a:lnTo>
                  <a:pt x="0" y="4331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8" t="0" r="-3278" b="-2579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1794" y="4284739"/>
            <a:ext cx="3996331" cy="4331273"/>
          </a:xfrm>
          <a:custGeom>
            <a:avLst/>
            <a:gdLst/>
            <a:ahLst/>
            <a:cxnLst/>
            <a:rect r="r" b="b" t="t" l="l"/>
            <a:pathLst>
              <a:path h="4331273" w="3996331">
                <a:moveTo>
                  <a:pt x="0" y="0"/>
                </a:moveTo>
                <a:lnTo>
                  <a:pt x="3996331" y="0"/>
                </a:lnTo>
                <a:lnTo>
                  <a:pt x="3996331" y="4331272"/>
                </a:lnTo>
                <a:lnTo>
                  <a:pt x="0" y="4331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90" t="0" r="-419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54566" y="4284739"/>
            <a:ext cx="4383589" cy="4331273"/>
          </a:xfrm>
          <a:custGeom>
            <a:avLst/>
            <a:gdLst/>
            <a:ahLst/>
            <a:cxnLst/>
            <a:rect r="r" b="b" t="t" l="l"/>
            <a:pathLst>
              <a:path h="4331273" w="4383589">
                <a:moveTo>
                  <a:pt x="0" y="0"/>
                </a:moveTo>
                <a:lnTo>
                  <a:pt x="4383590" y="0"/>
                </a:lnTo>
                <a:lnTo>
                  <a:pt x="4383590" y="4331272"/>
                </a:lnTo>
                <a:lnTo>
                  <a:pt x="0" y="4331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20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98992" y="2654094"/>
            <a:ext cx="6090015" cy="9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1483" y="841636"/>
            <a:ext cx="4044969" cy="54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1"/>
              </a:lnSpc>
              <a:spcBef>
                <a:spcPct val="0"/>
              </a:spcBef>
            </a:pPr>
            <a:r>
              <a:rPr lang="en-US" b="true" sz="3150" spc="-126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TEAM-CODE   :   KMM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32207" y="8771771"/>
            <a:ext cx="1510482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spc="-63">
                <a:solidFill>
                  <a:srgbClr val="E94B27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Zenhom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8759" y="8771771"/>
            <a:ext cx="1510482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spc="-63">
                <a:solidFill>
                  <a:srgbClr val="E94B27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Sheta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8820" y="8771771"/>
            <a:ext cx="1510482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spc="-63">
                <a:solidFill>
                  <a:srgbClr val="E94B27"/>
                </a:solidFill>
                <a:latin typeface="Poppins Bold"/>
                <a:ea typeface="Poppins Bold"/>
                <a:cs typeface="Poppins Bold"/>
                <a:sym typeface="Poppins Bold"/>
              </a:rPr>
              <a:t>Kareem Mohamed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8070" y="560811"/>
            <a:ext cx="3022640" cy="116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</a:pPr>
            <a:r>
              <a:rPr lang="en-US" sz="2237" spc="-8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Under supervision :</a:t>
            </a:r>
          </a:p>
          <a:p>
            <a:pPr algn="ctr">
              <a:lnSpc>
                <a:spcPts val="3131"/>
              </a:lnSpc>
            </a:pPr>
            <a:r>
              <a:rPr lang="en-US" sz="2237" spc="-8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DR.Wael Zakaria</a:t>
            </a:r>
          </a:p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237" spc="-8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DR.Mohamed Hashim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5158" y="1198407"/>
            <a:ext cx="11477684" cy="7890187"/>
          </a:xfrm>
          <a:custGeom>
            <a:avLst/>
            <a:gdLst/>
            <a:ahLst/>
            <a:cxnLst/>
            <a:rect r="r" b="b" t="t" l="l"/>
            <a:pathLst>
              <a:path h="7890187" w="11477684">
                <a:moveTo>
                  <a:pt x="0" y="0"/>
                </a:moveTo>
                <a:lnTo>
                  <a:pt x="11477684" y="0"/>
                </a:lnTo>
                <a:lnTo>
                  <a:pt x="11477684" y="7890186"/>
                </a:lnTo>
                <a:lnTo>
                  <a:pt x="0" y="789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6242" y="216571"/>
            <a:ext cx="3448764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Book_Hall  Data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89502" y="1387607"/>
            <a:ext cx="8308996" cy="8119887"/>
          </a:xfrm>
          <a:custGeom>
            <a:avLst/>
            <a:gdLst/>
            <a:ahLst/>
            <a:cxnLst/>
            <a:rect r="r" b="b" t="t" l="l"/>
            <a:pathLst>
              <a:path h="8119887" w="8308996">
                <a:moveTo>
                  <a:pt x="0" y="0"/>
                </a:moveTo>
                <a:lnTo>
                  <a:pt x="8308996" y="0"/>
                </a:lnTo>
                <a:lnTo>
                  <a:pt x="8308996" y="8119887"/>
                </a:lnTo>
                <a:lnTo>
                  <a:pt x="0" y="811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8217" y="216571"/>
            <a:ext cx="4244816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Hotel_Service  Data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38726" y="1028700"/>
            <a:ext cx="6410548" cy="8886438"/>
          </a:xfrm>
          <a:custGeom>
            <a:avLst/>
            <a:gdLst/>
            <a:ahLst/>
            <a:cxnLst/>
            <a:rect r="r" b="b" t="t" l="l"/>
            <a:pathLst>
              <a:path h="8886438" w="6410548">
                <a:moveTo>
                  <a:pt x="0" y="0"/>
                </a:moveTo>
                <a:lnTo>
                  <a:pt x="6410548" y="0"/>
                </a:lnTo>
                <a:lnTo>
                  <a:pt x="6410548" y="8886438"/>
                </a:lnTo>
                <a:lnTo>
                  <a:pt x="0" y="8886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83522" y="216571"/>
            <a:ext cx="2214205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Own  Data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900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6"/>
                </a:lnTo>
                <a:lnTo>
                  <a:pt x="0" y="3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7977" y="1028700"/>
            <a:ext cx="9325295" cy="8625562"/>
          </a:xfrm>
          <a:custGeom>
            <a:avLst/>
            <a:gdLst/>
            <a:ahLst/>
            <a:cxnLst/>
            <a:rect r="r" b="b" t="t" l="l"/>
            <a:pathLst>
              <a:path h="8625562" w="9325295">
                <a:moveTo>
                  <a:pt x="0" y="0"/>
                </a:moveTo>
                <a:lnTo>
                  <a:pt x="9325295" y="0"/>
                </a:lnTo>
                <a:lnTo>
                  <a:pt x="9325295" y="8625562"/>
                </a:lnTo>
                <a:lnTo>
                  <a:pt x="0" y="8625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13786" y="216571"/>
            <a:ext cx="2753678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Review  Data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5387" y="1783460"/>
            <a:ext cx="11017226" cy="7807483"/>
          </a:xfrm>
          <a:custGeom>
            <a:avLst/>
            <a:gdLst/>
            <a:ahLst/>
            <a:cxnLst/>
            <a:rect r="r" b="b" t="t" l="l"/>
            <a:pathLst>
              <a:path h="7807483" w="11017226">
                <a:moveTo>
                  <a:pt x="0" y="0"/>
                </a:moveTo>
                <a:lnTo>
                  <a:pt x="11017226" y="0"/>
                </a:lnTo>
                <a:lnTo>
                  <a:pt x="11017226" y="7807483"/>
                </a:lnTo>
                <a:lnTo>
                  <a:pt x="0" y="7807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3565" y="216571"/>
            <a:ext cx="154400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3606" y="923925"/>
            <a:ext cx="12779007" cy="61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b="true" sz="3384" spc="-13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1) retrieve the Name , SSN and Nationality for American Guestes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94230"/>
            <a:ext cx="16230600" cy="6735699"/>
          </a:xfrm>
          <a:custGeom>
            <a:avLst/>
            <a:gdLst/>
            <a:ahLst/>
            <a:cxnLst/>
            <a:rect r="r" b="b" t="t" l="l"/>
            <a:pathLst>
              <a:path h="6735699" w="16230600">
                <a:moveTo>
                  <a:pt x="0" y="0"/>
                </a:moveTo>
                <a:lnTo>
                  <a:pt x="16230600" y="0"/>
                </a:lnTo>
                <a:lnTo>
                  <a:pt x="16230600" y="6735699"/>
                </a:lnTo>
                <a:lnTo>
                  <a:pt x="0" y="6735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5344" y="216571"/>
            <a:ext cx="164044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3706" y="923925"/>
            <a:ext cx="11938808" cy="61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b="true" sz="3384" spc="-13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2) retrieve the Total Number of Booked Rooms in each hotel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629" y="2878344"/>
            <a:ext cx="14978363" cy="6379956"/>
          </a:xfrm>
          <a:custGeom>
            <a:avLst/>
            <a:gdLst/>
            <a:ahLst/>
            <a:cxnLst/>
            <a:rect r="r" b="b" t="t" l="l"/>
            <a:pathLst>
              <a:path h="6379956" w="14978363">
                <a:moveTo>
                  <a:pt x="0" y="0"/>
                </a:moveTo>
                <a:lnTo>
                  <a:pt x="14978363" y="0"/>
                </a:lnTo>
                <a:lnTo>
                  <a:pt x="14978363" y="6379956"/>
                </a:lnTo>
                <a:lnTo>
                  <a:pt x="0" y="6379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9629" y="216571"/>
            <a:ext cx="165187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619" y="1213003"/>
            <a:ext cx="17992381" cy="120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b="true" sz="3384" spc="-13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3) retrieve the name of employee who has letter (u) in his/her name and have salary between 2100 and 2500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5520" y="2100474"/>
            <a:ext cx="15118001" cy="6803101"/>
          </a:xfrm>
          <a:custGeom>
            <a:avLst/>
            <a:gdLst/>
            <a:ahLst/>
            <a:cxnLst/>
            <a:rect r="r" b="b" t="t" l="l"/>
            <a:pathLst>
              <a:path h="6803101" w="15118001">
                <a:moveTo>
                  <a:pt x="0" y="0"/>
                </a:moveTo>
                <a:lnTo>
                  <a:pt x="15118002" y="0"/>
                </a:lnTo>
                <a:lnTo>
                  <a:pt x="15118002" y="6803101"/>
                </a:lnTo>
                <a:lnTo>
                  <a:pt x="0" y="6803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5520" y="216571"/>
            <a:ext cx="1680091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7124" y="923925"/>
            <a:ext cx="12711971" cy="61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b="true" sz="3384" spc="-13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4) retrieve the name of the guest who rate the hotel with 3 stars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1742" y="2216059"/>
            <a:ext cx="10696029" cy="7647661"/>
          </a:xfrm>
          <a:custGeom>
            <a:avLst/>
            <a:gdLst/>
            <a:ahLst/>
            <a:cxnLst/>
            <a:rect r="r" b="b" t="t" l="l"/>
            <a:pathLst>
              <a:path h="7647661" w="10696029">
                <a:moveTo>
                  <a:pt x="0" y="0"/>
                </a:moveTo>
                <a:lnTo>
                  <a:pt x="10696028" y="0"/>
                </a:lnTo>
                <a:lnTo>
                  <a:pt x="10696028" y="7647660"/>
                </a:lnTo>
                <a:lnTo>
                  <a:pt x="0" y="7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9390" y="216571"/>
            <a:ext cx="1672352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3810" y="1208118"/>
            <a:ext cx="16558513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5) retrieve the name of employee who's salary greater than average salary of employees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30198" y="2340127"/>
            <a:ext cx="14227604" cy="6918173"/>
          </a:xfrm>
          <a:custGeom>
            <a:avLst/>
            <a:gdLst/>
            <a:ahLst/>
            <a:cxnLst/>
            <a:rect r="r" b="b" t="t" l="l"/>
            <a:pathLst>
              <a:path h="6918173" w="14227604">
                <a:moveTo>
                  <a:pt x="0" y="0"/>
                </a:moveTo>
                <a:lnTo>
                  <a:pt x="14227604" y="0"/>
                </a:lnTo>
                <a:lnTo>
                  <a:pt x="14227604" y="6918173"/>
                </a:lnTo>
                <a:lnTo>
                  <a:pt x="0" y="691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0342" y="216571"/>
            <a:ext cx="1670447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8920" y="1092790"/>
            <a:ext cx="9494394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6) retrieve the Average room price in each hotel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85855" y="1146459"/>
            <a:ext cx="4832407" cy="4589464"/>
            <a:chOff x="0" y="0"/>
            <a:chExt cx="4445000" cy="42215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4221533"/>
            </a:xfrm>
            <a:custGeom>
              <a:avLst/>
              <a:gdLst/>
              <a:ahLst/>
              <a:cxnLst/>
              <a:rect r="r" b="b" t="t" l="l"/>
              <a:pathLst>
                <a:path h="4221533" w="4445000">
                  <a:moveTo>
                    <a:pt x="2222500" y="4221533"/>
                  </a:moveTo>
                  <a:cubicBezTo>
                    <a:pt x="995680" y="4221533"/>
                    <a:pt x="0" y="3559597"/>
                    <a:pt x="0" y="2743997"/>
                  </a:cubicBezTo>
                  <a:lnTo>
                    <a:pt x="0" y="1477537"/>
                  </a:lnTo>
                  <a:cubicBezTo>
                    <a:pt x="0" y="661936"/>
                    <a:pt x="995680" y="0"/>
                    <a:pt x="2222500" y="0"/>
                  </a:cubicBezTo>
                  <a:cubicBezTo>
                    <a:pt x="3449320" y="0"/>
                    <a:pt x="4445000" y="661936"/>
                    <a:pt x="4445000" y="1477537"/>
                  </a:cubicBezTo>
                  <a:lnTo>
                    <a:pt x="4445000" y="2743997"/>
                  </a:lnTo>
                  <a:cubicBezTo>
                    <a:pt x="4445000" y="3559597"/>
                    <a:pt x="3449320" y="4221533"/>
                    <a:pt x="2222500" y="4221533"/>
                  </a:cubicBezTo>
                  <a:close/>
                </a:path>
              </a:pathLst>
            </a:custGeom>
            <a:blipFill>
              <a:blip r:embed="rId5"/>
              <a:stretch>
                <a:fillRect l="-21229" t="0" r="-21229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V="true">
            <a:off x="1028700" y="5148262"/>
            <a:ext cx="9796571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825298"/>
            <a:ext cx="1976329" cy="1059126"/>
          </a:xfrm>
          <a:custGeom>
            <a:avLst/>
            <a:gdLst/>
            <a:ahLst/>
            <a:cxnLst/>
            <a:rect r="r" b="b" t="t" l="l"/>
            <a:pathLst>
              <a:path h="1059126" w="1976329">
                <a:moveTo>
                  <a:pt x="0" y="0"/>
                </a:moveTo>
                <a:lnTo>
                  <a:pt x="1976329" y="0"/>
                </a:lnTo>
                <a:lnTo>
                  <a:pt x="1976329" y="1059127"/>
                </a:lnTo>
                <a:lnTo>
                  <a:pt x="0" y="105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3810" y="3964477"/>
            <a:ext cx="9140177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74073"/>
            <a:ext cx="16906229" cy="252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PROBLEM : -</a:t>
            </a:r>
          </a:p>
          <a:p>
            <a:pPr algn="l">
              <a:lnSpc>
                <a:spcPts val="2910"/>
              </a:lnSpc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 the fast-paced world we live in, travelers often face challenges when booking hotels, including:</a:t>
            </a:r>
          </a:p>
          <a:p>
            <a:pPr algn="l" marL="448847" indent="-224423" lvl="1">
              <a:lnSpc>
                <a:spcPts val="2910"/>
              </a:lnSpc>
              <a:buFont typeface="Arial"/>
              <a:buChar char="•"/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Time-consuming manual processes.</a:t>
            </a:r>
          </a:p>
          <a:p>
            <a:pPr algn="l" marL="448847" indent="-224423" lvl="1">
              <a:lnSpc>
                <a:spcPts val="2910"/>
              </a:lnSpc>
              <a:buFont typeface="Arial"/>
              <a:buChar char="•"/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Limited access to real-time availability.</a:t>
            </a:r>
          </a:p>
          <a:p>
            <a:pPr algn="l" marL="448847" indent="-224423" lvl="1">
              <a:lnSpc>
                <a:spcPts val="2910"/>
              </a:lnSpc>
              <a:buFont typeface="Arial"/>
              <a:buChar char="•"/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Lack of a centralized system for comparing options.</a:t>
            </a:r>
          </a:p>
          <a:p>
            <a:pPr algn="l">
              <a:lnSpc>
                <a:spcPts val="2910"/>
              </a:lnSpc>
              <a:spcBef>
                <a:spcPct val="0"/>
              </a:spcBef>
            </a:pPr>
            <a:r>
              <a:rPr lang="en-US" sz="2078" spc="-8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These inefficiencies can result in frustration for both customers and hotel staff, ultimately impacting the overall travel experience.</a:t>
            </a:r>
          </a:p>
          <a:p>
            <a:pPr algn="l">
              <a:lnSpc>
                <a:spcPts val="29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1238" y="2684009"/>
            <a:ext cx="15046301" cy="4918983"/>
          </a:xfrm>
          <a:custGeom>
            <a:avLst/>
            <a:gdLst/>
            <a:ahLst/>
            <a:cxnLst/>
            <a:rect r="r" b="b" t="t" l="l"/>
            <a:pathLst>
              <a:path h="4918983" w="15046301">
                <a:moveTo>
                  <a:pt x="0" y="0"/>
                </a:moveTo>
                <a:lnTo>
                  <a:pt x="15046301" y="0"/>
                </a:lnTo>
                <a:lnTo>
                  <a:pt x="15046301" y="4918982"/>
                </a:lnTo>
                <a:lnTo>
                  <a:pt x="0" y="4918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1238" y="216571"/>
            <a:ext cx="1628656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1238" y="1208118"/>
            <a:ext cx="11619988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7) retrieve the hotels that contain suit with price more than 320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6768" y="2155193"/>
            <a:ext cx="13594464" cy="7103107"/>
          </a:xfrm>
          <a:custGeom>
            <a:avLst/>
            <a:gdLst/>
            <a:ahLst/>
            <a:cxnLst/>
            <a:rect r="r" b="b" t="t" l="l"/>
            <a:pathLst>
              <a:path h="7103107" w="13594464">
                <a:moveTo>
                  <a:pt x="0" y="0"/>
                </a:moveTo>
                <a:lnTo>
                  <a:pt x="13594464" y="0"/>
                </a:lnTo>
                <a:lnTo>
                  <a:pt x="13594464" y="7103107"/>
                </a:lnTo>
                <a:lnTo>
                  <a:pt x="0" y="7103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9628" y="216571"/>
            <a:ext cx="1671876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9628" y="1132106"/>
            <a:ext cx="11446483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8) retrieve the dependent name who is a son for an employee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492" y="2878344"/>
            <a:ext cx="16155808" cy="5169858"/>
          </a:xfrm>
          <a:custGeom>
            <a:avLst/>
            <a:gdLst/>
            <a:ahLst/>
            <a:cxnLst/>
            <a:rect r="r" b="b" t="t" l="l"/>
            <a:pathLst>
              <a:path h="5169858" w="16155808">
                <a:moveTo>
                  <a:pt x="0" y="0"/>
                </a:moveTo>
                <a:lnTo>
                  <a:pt x="16155808" y="0"/>
                </a:lnTo>
                <a:lnTo>
                  <a:pt x="16155808" y="5169858"/>
                </a:lnTo>
                <a:lnTo>
                  <a:pt x="0" y="5169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497" y="216571"/>
            <a:ext cx="1664137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497" y="1258793"/>
            <a:ext cx="10429718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9) retrieve the Hotels with hall capacity greater than 200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810" y="2695551"/>
            <a:ext cx="16055490" cy="6562749"/>
          </a:xfrm>
          <a:custGeom>
            <a:avLst/>
            <a:gdLst/>
            <a:ahLst/>
            <a:cxnLst/>
            <a:rect r="r" b="b" t="t" l="l"/>
            <a:pathLst>
              <a:path h="6562749" w="16055490">
                <a:moveTo>
                  <a:pt x="0" y="0"/>
                </a:moveTo>
                <a:lnTo>
                  <a:pt x="16055490" y="0"/>
                </a:lnTo>
                <a:lnTo>
                  <a:pt x="16055490" y="6562749"/>
                </a:lnTo>
                <a:lnTo>
                  <a:pt x="0" y="6562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5690" y="216571"/>
            <a:ext cx="1819751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3627" y="1233456"/>
            <a:ext cx="13776713" cy="111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10) retrieve the salaries of employee working as Housekeeper after increasing his/her salary by 10 percent raise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7624" y="2219368"/>
            <a:ext cx="12572753" cy="7496504"/>
          </a:xfrm>
          <a:custGeom>
            <a:avLst/>
            <a:gdLst/>
            <a:ahLst/>
            <a:cxnLst/>
            <a:rect r="r" b="b" t="t" l="l"/>
            <a:pathLst>
              <a:path h="7496504" w="12572753">
                <a:moveTo>
                  <a:pt x="0" y="0"/>
                </a:moveTo>
                <a:lnTo>
                  <a:pt x="12572752" y="0"/>
                </a:lnTo>
                <a:lnTo>
                  <a:pt x="12572752" y="7496504"/>
                </a:lnTo>
                <a:lnTo>
                  <a:pt x="0" y="749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0341" y="216571"/>
            <a:ext cx="1690449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0341" y="1208118"/>
            <a:ext cx="11563362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11) retrieve the name of each employee and his/her supervisor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55706"/>
            <a:ext cx="16511961" cy="5180628"/>
          </a:xfrm>
          <a:custGeom>
            <a:avLst/>
            <a:gdLst/>
            <a:ahLst/>
            <a:cxnLst/>
            <a:rect r="r" b="b" t="t" l="l"/>
            <a:pathLst>
              <a:path h="5180628" w="16511961">
                <a:moveTo>
                  <a:pt x="0" y="0"/>
                </a:moveTo>
                <a:lnTo>
                  <a:pt x="16511961" y="0"/>
                </a:lnTo>
                <a:lnTo>
                  <a:pt x="16511961" y="5180628"/>
                </a:lnTo>
                <a:lnTo>
                  <a:pt x="0" y="5180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2121" y="216571"/>
            <a:ext cx="1786890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121" y="1132106"/>
            <a:ext cx="10915077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12) retrieve the hotel with the highest number of free rooms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406" y="2067155"/>
            <a:ext cx="14160574" cy="7452002"/>
          </a:xfrm>
          <a:custGeom>
            <a:avLst/>
            <a:gdLst/>
            <a:ahLst/>
            <a:cxnLst/>
            <a:rect r="r" b="b" t="t" l="l"/>
            <a:pathLst>
              <a:path h="7452002" w="14160574">
                <a:moveTo>
                  <a:pt x="0" y="0"/>
                </a:moveTo>
                <a:lnTo>
                  <a:pt x="14160573" y="0"/>
                </a:lnTo>
                <a:lnTo>
                  <a:pt x="14160573" y="7452002"/>
                </a:lnTo>
                <a:lnTo>
                  <a:pt x="0" y="7452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6406" y="216571"/>
            <a:ext cx="1798320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6406" y="1132106"/>
            <a:ext cx="12082426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13) retrieve each hotel name along with it's maximum room price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4293" y="2802331"/>
            <a:ext cx="13497322" cy="6951121"/>
          </a:xfrm>
          <a:custGeom>
            <a:avLst/>
            <a:gdLst/>
            <a:ahLst/>
            <a:cxnLst/>
            <a:rect r="r" b="b" t="t" l="l"/>
            <a:pathLst>
              <a:path h="6951121" w="13497322">
                <a:moveTo>
                  <a:pt x="0" y="0"/>
                </a:moveTo>
                <a:lnTo>
                  <a:pt x="13497322" y="0"/>
                </a:lnTo>
                <a:lnTo>
                  <a:pt x="13497322" y="6951121"/>
                </a:lnTo>
                <a:lnTo>
                  <a:pt x="0" y="695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2297" y="216571"/>
            <a:ext cx="1826538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297" y="1309469"/>
            <a:ext cx="14139318" cy="111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14) retrieve the hotel name and owner name for owner who own more than one hotel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8920" y="2823988"/>
            <a:ext cx="15789723" cy="6434312"/>
          </a:xfrm>
          <a:custGeom>
            <a:avLst/>
            <a:gdLst/>
            <a:ahLst/>
            <a:cxnLst/>
            <a:rect r="r" b="b" t="t" l="l"/>
            <a:pathLst>
              <a:path h="6434312" w="15789723">
                <a:moveTo>
                  <a:pt x="0" y="0"/>
                </a:moveTo>
                <a:lnTo>
                  <a:pt x="15789723" y="0"/>
                </a:lnTo>
                <a:lnTo>
                  <a:pt x="15789723" y="6434312"/>
                </a:lnTo>
                <a:lnTo>
                  <a:pt x="0" y="643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6166" y="216571"/>
            <a:ext cx="1818799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6166" y="1334806"/>
            <a:ext cx="7399959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15) retrieve the female owners for hotels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5575" y="2295580"/>
            <a:ext cx="12656850" cy="7435899"/>
          </a:xfrm>
          <a:custGeom>
            <a:avLst/>
            <a:gdLst/>
            <a:ahLst/>
            <a:cxnLst/>
            <a:rect r="r" b="b" t="t" l="l"/>
            <a:pathLst>
              <a:path h="7435899" w="12656850">
                <a:moveTo>
                  <a:pt x="0" y="0"/>
                </a:moveTo>
                <a:lnTo>
                  <a:pt x="12656850" y="0"/>
                </a:lnTo>
                <a:lnTo>
                  <a:pt x="12656850" y="7435900"/>
                </a:lnTo>
                <a:lnTo>
                  <a:pt x="0" y="7435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" t="0" r="-1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7059" y="216571"/>
            <a:ext cx="181701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7059" y="1334806"/>
            <a:ext cx="8548331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16) retrieve the hotels that does't contain GYM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600703"/>
            <a:ext cx="7760076" cy="4657597"/>
            <a:chOff x="0" y="0"/>
            <a:chExt cx="6350000" cy="38112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2299" r="0" b="-6229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12784017" y="7677490"/>
            <a:ext cx="975905" cy="445367"/>
          </a:xfrm>
          <a:custGeom>
            <a:avLst/>
            <a:gdLst/>
            <a:ahLst/>
            <a:cxnLst/>
            <a:rect r="r" b="b" t="t" l="l"/>
            <a:pathLst>
              <a:path h="445367" w="975905">
                <a:moveTo>
                  <a:pt x="0" y="0"/>
                </a:moveTo>
                <a:lnTo>
                  <a:pt x="975904" y="0"/>
                </a:lnTo>
                <a:lnTo>
                  <a:pt x="975904" y="445368"/>
                </a:lnTo>
                <a:lnTo>
                  <a:pt x="0" y="4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07931"/>
            <a:ext cx="7996765" cy="93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SERVICES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833984"/>
            <a:ext cx="8701305" cy="509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OBJECTIVE : -</a:t>
            </a:r>
          </a:p>
          <a:p>
            <a:pPr algn="l">
              <a:lnSpc>
                <a:spcPts val="3434"/>
              </a:lnSpc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The goal of this project is to design and develop an Online Hotel Reservation System that:</a:t>
            </a:r>
          </a:p>
          <a:p>
            <a:pPr algn="l" marL="529588" indent="-264794" lvl="1">
              <a:lnSpc>
                <a:spcPts val="3434"/>
              </a:lnSpc>
              <a:buFont typeface="Arial"/>
              <a:buChar char="•"/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Simplifies the hotel booking process by providing an intuitive and user-friendly platform.</a:t>
            </a:r>
          </a:p>
          <a:p>
            <a:pPr algn="l" marL="529588" indent="-264794" lvl="1">
              <a:lnSpc>
                <a:spcPts val="3434"/>
              </a:lnSpc>
              <a:buFont typeface="Arial"/>
              <a:buChar char="•"/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Offers real-time availability, pricing, and booking confirmation.</a:t>
            </a:r>
          </a:p>
          <a:p>
            <a:pPr algn="l" marL="529588" indent="-264794" lvl="1">
              <a:lnSpc>
                <a:spcPts val="3434"/>
              </a:lnSpc>
              <a:buFont typeface="Arial"/>
              <a:buChar char="•"/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Reduces manual workload for hotel management through automated systems.</a:t>
            </a:r>
          </a:p>
          <a:p>
            <a:pPr algn="l">
              <a:lnSpc>
                <a:spcPts val="3434"/>
              </a:lnSpc>
              <a:spcBef>
                <a:spcPct val="0"/>
              </a:spcBef>
            </a:pPr>
            <a:r>
              <a:rPr lang="en-US" sz="2452" spc="-9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This system bridges the gap between travelers and hotels, ensuring a seamless and efficient booking experience.</a:t>
            </a: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4938" y="2111543"/>
            <a:ext cx="14158124" cy="7769271"/>
          </a:xfrm>
          <a:custGeom>
            <a:avLst/>
            <a:gdLst/>
            <a:ahLst/>
            <a:cxnLst/>
            <a:rect r="r" b="b" t="t" l="l"/>
            <a:pathLst>
              <a:path h="7769271" w="14158124">
                <a:moveTo>
                  <a:pt x="0" y="0"/>
                </a:moveTo>
                <a:lnTo>
                  <a:pt x="14158124" y="0"/>
                </a:lnTo>
                <a:lnTo>
                  <a:pt x="14158124" y="7769270"/>
                </a:lnTo>
                <a:lnTo>
                  <a:pt x="0" y="776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8014" y="216571"/>
            <a:ext cx="177510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8014" y="1157443"/>
            <a:ext cx="7880236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17) retrive the oldest manager(supervisor)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6405" y="2784538"/>
            <a:ext cx="15342845" cy="4717925"/>
          </a:xfrm>
          <a:custGeom>
            <a:avLst/>
            <a:gdLst/>
            <a:ahLst/>
            <a:cxnLst/>
            <a:rect r="r" b="b" t="t" l="l"/>
            <a:pathLst>
              <a:path h="4717925" w="15342845">
                <a:moveTo>
                  <a:pt x="0" y="0"/>
                </a:moveTo>
                <a:lnTo>
                  <a:pt x="15342845" y="0"/>
                </a:lnTo>
                <a:lnTo>
                  <a:pt x="15342845" y="4717924"/>
                </a:lnTo>
                <a:lnTo>
                  <a:pt x="0" y="471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6405" y="216571"/>
            <a:ext cx="1818323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6405" y="1313513"/>
            <a:ext cx="12560504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18) retrive the phone number of Alexandria Beach Hotel manager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004" y="2948425"/>
            <a:ext cx="15859296" cy="4390150"/>
          </a:xfrm>
          <a:custGeom>
            <a:avLst/>
            <a:gdLst/>
            <a:ahLst/>
            <a:cxnLst/>
            <a:rect r="r" b="b" t="t" l="l"/>
            <a:pathLst>
              <a:path h="4390150" w="15859296">
                <a:moveTo>
                  <a:pt x="0" y="0"/>
                </a:moveTo>
                <a:lnTo>
                  <a:pt x="15859296" y="0"/>
                </a:lnTo>
                <a:lnTo>
                  <a:pt x="15859296" y="4390150"/>
                </a:lnTo>
                <a:lnTo>
                  <a:pt x="0" y="43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0274" y="216571"/>
            <a:ext cx="1810584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476" y="1465538"/>
            <a:ext cx="14916895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19) retrive the guest which pay cash and rate room with Excellent review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0441" y="2317668"/>
            <a:ext cx="12328315" cy="7631293"/>
          </a:xfrm>
          <a:custGeom>
            <a:avLst/>
            <a:gdLst/>
            <a:ahLst/>
            <a:cxnLst/>
            <a:rect r="r" b="b" t="t" l="l"/>
            <a:pathLst>
              <a:path h="7631293" w="12328315">
                <a:moveTo>
                  <a:pt x="0" y="0"/>
                </a:moveTo>
                <a:lnTo>
                  <a:pt x="12328315" y="0"/>
                </a:lnTo>
                <a:lnTo>
                  <a:pt x="12328315" y="7631293"/>
                </a:lnTo>
                <a:lnTo>
                  <a:pt x="0" y="7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7470" y="216571"/>
            <a:ext cx="1916192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7470" y="1258793"/>
            <a:ext cx="10165778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20) retrive the number of guests from each nationality: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0869" y="1940855"/>
            <a:ext cx="14958414" cy="7853508"/>
          </a:xfrm>
          <a:custGeom>
            <a:avLst/>
            <a:gdLst/>
            <a:ahLst/>
            <a:cxnLst/>
            <a:rect r="r" b="b" t="t" l="l"/>
            <a:pathLst>
              <a:path h="7853508" w="14958414">
                <a:moveTo>
                  <a:pt x="0" y="0"/>
                </a:moveTo>
                <a:lnTo>
                  <a:pt x="14958414" y="0"/>
                </a:lnTo>
                <a:lnTo>
                  <a:pt x="14958414" y="7853508"/>
                </a:lnTo>
                <a:lnTo>
                  <a:pt x="0" y="7853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2121" y="216571"/>
            <a:ext cx="1786890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Query 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121" y="1157443"/>
            <a:ext cx="7617955" cy="5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  <a:spcBef>
                <a:spcPct val="0"/>
              </a:spcBef>
            </a:pPr>
            <a:r>
              <a:rPr lang="en-US" b="true" sz="3120" spc="-12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21) retrive the average rate for each hotel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8890" y="1028700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0" y="0"/>
                </a:moveTo>
                <a:lnTo>
                  <a:pt x="852599" y="0"/>
                </a:lnTo>
                <a:lnTo>
                  <a:pt x="852599" y="854152"/>
                </a:lnTo>
                <a:lnTo>
                  <a:pt x="0" y="854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06701" y="4716424"/>
            <a:ext cx="852599" cy="854152"/>
          </a:xfrm>
          <a:custGeom>
            <a:avLst/>
            <a:gdLst/>
            <a:ahLst/>
            <a:cxnLst/>
            <a:rect r="r" b="b" t="t" l="l"/>
            <a:pathLst>
              <a:path h="854152" w="852599">
                <a:moveTo>
                  <a:pt x="852599" y="0"/>
                </a:moveTo>
                <a:lnTo>
                  <a:pt x="0" y="0"/>
                </a:lnTo>
                <a:lnTo>
                  <a:pt x="0" y="854152"/>
                </a:lnTo>
                <a:lnTo>
                  <a:pt x="852599" y="854152"/>
                </a:lnTo>
                <a:lnTo>
                  <a:pt x="8525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4196" y="3522970"/>
            <a:ext cx="12519608" cy="280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52"/>
              </a:lnSpc>
              <a:spcBef>
                <a:spcPct val="0"/>
              </a:spcBef>
            </a:pPr>
            <a:r>
              <a:rPr lang="en-US" b="true" sz="15537" spc="-621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9016" y="1492303"/>
            <a:ext cx="2229969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3154" y="8975157"/>
            <a:ext cx="2641692" cy="28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-64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9 December, 2024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2447" y="2353300"/>
            <a:ext cx="4101570" cy="6905000"/>
            <a:chOff x="0" y="0"/>
            <a:chExt cx="37719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1900" cy="6502400"/>
            </a:xfrm>
            <a:custGeom>
              <a:avLst/>
              <a:gdLst/>
              <a:ahLst/>
              <a:cxnLst/>
              <a:rect r="r" b="b" t="t" l="l"/>
              <a:pathLst>
                <a:path h="6502400" w="37719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5"/>
              <a:stretch>
                <a:fillRect l="-13130" t="0" r="-1313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5343412" y="8559463"/>
            <a:ext cx="12944588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5448" y="829614"/>
            <a:ext cx="973085" cy="973085"/>
          </a:xfrm>
          <a:custGeom>
            <a:avLst/>
            <a:gdLst/>
            <a:ahLst/>
            <a:cxnLst/>
            <a:rect r="r" b="b" t="t" l="l"/>
            <a:pathLst>
              <a:path h="973085" w="973085">
                <a:moveTo>
                  <a:pt x="0" y="0"/>
                </a:moveTo>
                <a:lnTo>
                  <a:pt x="973085" y="0"/>
                </a:lnTo>
                <a:lnTo>
                  <a:pt x="973085" y="973085"/>
                </a:lnTo>
                <a:lnTo>
                  <a:pt x="0" y="9730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33972" y="688044"/>
            <a:ext cx="9494968" cy="68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b="true" sz="5312" spc="-212">
                <a:solidFill>
                  <a:srgbClr val="178D9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POINTS OF THE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2494" y="2481482"/>
            <a:ext cx="12985506" cy="57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891" indent="-222445" lvl="1">
              <a:lnSpc>
                <a:spcPts val="2884"/>
              </a:lnSpc>
              <a:buAutoNum type="arabicPeriod" startAt="1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Main Entities: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otel: Represents hotels with attributes like Name, Location, ID, Manager, etc.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Employee: Contains employee details, linked to hotels by Hotel_ID.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Guest: Stores guest information, crucial for reservations and reviews.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Owner: Tracks ownership details for hotels.</a:t>
            </a:r>
          </a:p>
          <a:p>
            <a:pPr algn="l" marL="444891" indent="-222445" lvl="1">
              <a:lnSpc>
                <a:spcPts val="2884"/>
              </a:lnSpc>
              <a:buAutoNum type="arabicPeriod" startAt="1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Reservations: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Book_Room: Manages room bookings, including dates, payment methods, and reviews.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Book_Hall: Handles hall bookings with timing and date details.</a:t>
            </a:r>
          </a:p>
          <a:p>
            <a:pPr algn="l" marL="444891" indent="-222445" lvl="1">
              <a:lnSpc>
                <a:spcPts val="2884"/>
              </a:lnSpc>
              <a:buAutoNum type="arabicPeriod" startAt="1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Services &amp; Facilities: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Hotel_service: Links hotels to specific services they offer.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Room &amp; Hall: Define details about rooms and halls like pricing, capacity, and availability.</a:t>
            </a:r>
          </a:p>
          <a:p>
            <a:pPr algn="l" marL="444891" indent="-222445" lvl="1">
              <a:lnSpc>
                <a:spcPts val="2884"/>
              </a:lnSpc>
              <a:buAutoNum type="arabicPeriod" startAt="1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Relationships:</a:t>
            </a:r>
          </a:p>
          <a:p>
            <a:pPr algn="l" marL="889781" indent="-296594" lvl="2">
              <a:lnSpc>
                <a:spcPts val="2884"/>
              </a:lnSpc>
              <a:buFont typeface="Arial"/>
              <a:buChar char="⚬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Well-defined primary keys and composite keys to establish many-to-one and many-to-many relationships.</a:t>
            </a:r>
          </a:p>
          <a:p>
            <a:pPr algn="l" marL="444891" indent="-222445" lvl="1">
              <a:lnSpc>
                <a:spcPts val="2884"/>
              </a:lnSpc>
              <a:spcBef>
                <a:spcPct val="0"/>
              </a:spcBef>
              <a:buAutoNum type="arabicPeriod" startAt="1"/>
            </a:pPr>
            <a:r>
              <a:rPr lang="en-US" sz="2060" spc="-82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Dependent Table: Tracks employees' dependents, which adds a layer of HR functionality to the system.</a:t>
            </a:r>
          </a:p>
          <a:p>
            <a:pPr algn="l">
              <a:lnSpc>
                <a:spcPts val="28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8655" y="931918"/>
            <a:ext cx="9022531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1F98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SCHEMA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810" y="3435232"/>
            <a:ext cx="5069822" cy="420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Fname: First name.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minit: Middle initial.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Lname: Last name.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SSN: Social Security Number (Primary Key).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phone: Contact number.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sex: Gender.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Bdate: Date of birth.</a:t>
            </a:r>
          </a:p>
          <a:p>
            <a:pPr algn="l" marL="437216" indent="-218608" lvl="1">
              <a:lnSpc>
                <a:spcPts val="2835"/>
              </a:lnSpc>
              <a:buFont typeface="Arial"/>
              <a:buChar char="•"/>
            </a:pPr>
            <a:r>
              <a:rPr lang="en-US" sz="2025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Nationality: Nationality.</a:t>
            </a: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  <a:p>
            <a:pPr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2231"/>
            <a:ext cx="1782203" cy="73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2"/>
              </a:lnSpc>
              <a:spcBef>
                <a:spcPct val="0"/>
              </a:spcBef>
            </a:pPr>
            <a:r>
              <a:rPr lang="en-US" b="true" sz="4208" spc="-168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Owner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17702" y="3435232"/>
            <a:ext cx="5749426" cy="523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Fname: First name.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minit: Middle initial.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Lname: Last name.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SSN: Social Security Number (Primary Key).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phone: Contact number.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salary: Employee’s salary.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sex: Gender.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Bdate: Date of birth.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Nationality: Nationality of the employee.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jop_description: Job title or role in the hotel.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Address: Residential address.</a:t>
            </a:r>
          </a:p>
          <a:p>
            <a:pPr algn="l" marL="408589" indent="-204294" lvl="1">
              <a:lnSpc>
                <a:spcPts val="2649"/>
              </a:lnSpc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ID of the hotel where the employee works.</a:t>
            </a:r>
          </a:p>
          <a:p>
            <a:pPr algn="l" marL="408589" indent="-204294" lvl="1">
              <a:lnSpc>
                <a:spcPts val="2649"/>
              </a:lnSpc>
              <a:spcBef>
                <a:spcPct val="0"/>
              </a:spcBef>
              <a:buFont typeface="Arial"/>
              <a:buChar char="•"/>
            </a:pPr>
            <a:r>
              <a:rPr lang="en-US" sz="1892" spc="-7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Super_ssn: Supervisor's SSN.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17702" y="2371756"/>
            <a:ext cx="2284357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Employee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35971" y="3435232"/>
            <a:ext cx="3624831" cy="450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Fname: First name.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minit: Middle initial.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Lname: Last name.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SSN: Social Security Number (Primary Key).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phone: Contact number.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sex: Gender.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Bdate: Date of birth.</a:t>
            </a:r>
          </a:p>
          <a:p>
            <a:pPr algn="l" marL="432950" indent="-216475" lvl="1">
              <a:lnSpc>
                <a:spcPts val="2807"/>
              </a:lnSpc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Nationality: Nationality.</a:t>
            </a:r>
          </a:p>
          <a:p>
            <a:pPr algn="l" marL="432950" indent="-216475" lvl="1">
              <a:lnSpc>
                <a:spcPts val="2807"/>
              </a:lnSpc>
              <a:spcBef>
                <a:spcPct val="0"/>
              </a:spcBef>
              <a:buFont typeface="Arial"/>
              <a:buChar char="•"/>
            </a:pPr>
            <a:r>
              <a:rPr lang="en-US" sz="2005" spc="-8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Email: Email address for communication.</a:t>
            </a:r>
          </a:p>
          <a:p>
            <a:pPr algn="l">
              <a:lnSpc>
                <a:spcPts val="280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35971" y="2385286"/>
            <a:ext cx="1588181" cy="68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3"/>
              </a:lnSpc>
              <a:spcBef>
                <a:spcPct val="0"/>
              </a:spcBef>
            </a:pPr>
            <a:r>
              <a:rPr lang="en-US" b="true" sz="3895" spc="-155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Guest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567786" y="2428607"/>
            <a:ext cx="0" cy="6838529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3001550" y="2419771"/>
            <a:ext cx="0" cy="6838529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8655" y="931918"/>
            <a:ext cx="9022531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1F98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SCHEMA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44757"/>
            <a:ext cx="5289170" cy="581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0"/>
              </a:lnSpc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Name: Name of the hotel.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phone: Contact number of the hotel.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Location: Address or location of the hotel.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ID: Unique identifier for each hotel (Primary Key).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Total_num_of_rooms: Total rooms available in the hotel.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Total_num_of_halls: Total halls available in the hotel.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num_of_free_rooms: Number of rooms currently available for booking.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num_of_free_halls: Number of halls currently available for booking.</a:t>
            </a:r>
          </a:p>
          <a:p>
            <a:pPr algn="l" marL="382479" indent="-191240" lvl="1">
              <a:lnSpc>
                <a:spcPts val="2480"/>
              </a:lnSpc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MGR_SSN: Manager's Social Security Number (SSN).</a:t>
            </a:r>
          </a:p>
          <a:p>
            <a:pPr algn="l" marL="382479" indent="-191240" lvl="1">
              <a:lnSpc>
                <a:spcPts val="2480"/>
              </a:lnSpc>
              <a:spcBef>
                <a:spcPct val="0"/>
              </a:spcBef>
              <a:buFont typeface="Arial"/>
              <a:buChar char="•"/>
            </a:pPr>
            <a:r>
              <a:rPr lang="en-US" sz="1771" spc="-7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MGR_start_date: Date when the manager started managing the hotel.</a:t>
            </a:r>
          </a:p>
          <a:p>
            <a:pPr algn="l">
              <a:lnSpc>
                <a:spcPts val="248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2231"/>
            <a:ext cx="1782203" cy="73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2"/>
              </a:lnSpc>
              <a:spcBef>
                <a:spcPct val="0"/>
              </a:spcBef>
            </a:pPr>
            <a:r>
              <a:rPr lang="en-US" b="true" sz="4208" spc="-168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Hotel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17702" y="3435232"/>
            <a:ext cx="5341450" cy="237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23039" indent="-211519" lvl="1">
              <a:lnSpc>
                <a:spcPts val="2743"/>
              </a:lnSpc>
              <a:buFont typeface="Arial"/>
              <a:buChar char="•"/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Service: Name of the service (e.g., Wi-Fi, Spa).</a:t>
            </a:r>
          </a:p>
          <a:p>
            <a:pPr algn="l" marL="423039" indent="-211519" lvl="1">
              <a:lnSpc>
                <a:spcPts val="2743"/>
              </a:lnSpc>
              <a:buFont typeface="Arial"/>
              <a:buChar char="•"/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ID of the hotel providing the service. (Primary Key: Service, Hotel_ID).</a:t>
            </a:r>
          </a:p>
          <a:p>
            <a:pPr algn="l">
              <a:lnSpc>
                <a:spcPts val="2743"/>
              </a:lnSpc>
              <a:spcBef>
                <a:spcPct val="0"/>
              </a:spcBef>
            </a:pPr>
          </a:p>
          <a:p>
            <a:pPr algn="l">
              <a:lnSpc>
                <a:spcPts val="274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17702" y="2371756"/>
            <a:ext cx="3215420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Hotel_service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35971" y="3435232"/>
            <a:ext cx="3866149" cy="443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Type: Type of the room (e.g., Single, Double).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price: Price per night.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Room_</a:t>
            </a: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num: Unique room number (Primary Key: Room_num, Hotel_ID).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Floor</a:t>
            </a: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: Floor where the room is located.</a:t>
            </a:r>
          </a:p>
          <a:p>
            <a:pPr algn="l" marL="461773" indent="-230886" lvl="1">
              <a:lnSpc>
                <a:spcPts val="2994"/>
              </a:lnSpc>
              <a:spcBef>
                <a:spcPct val="0"/>
              </a:spcBef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otel_ID: ID of the hotel where the room is located.</a:t>
            </a:r>
          </a:p>
          <a:p>
            <a:pPr algn="l">
              <a:lnSpc>
                <a:spcPts val="299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35971" y="2385286"/>
            <a:ext cx="1588181" cy="68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3"/>
              </a:lnSpc>
              <a:spcBef>
                <a:spcPct val="0"/>
              </a:spcBef>
            </a:pPr>
            <a:r>
              <a:rPr lang="en-US" b="true" sz="3895" spc="-155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Room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7702" y="5743097"/>
            <a:ext cx="944536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7702" y="6493790"/>
            <a:ext cx="5341450" cy="237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23039" indent="-211519" lvl="1">
              <a:lnSpc>
                <a:spcPts val="2743"/>
              </a:lnSpc>
              <a:buFont typeface="Arial"/>
              <a:buChar char="•"/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Capa</a:t>
            </a: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city: Maximum capacity of the hall.</a:t>
            </a:r>
          </a:p>
          <a:p>
            <a:pPr algn="l" marL="423039" indent="-211519" lvl="1">
              <a:lnSpc>
                <a:spcPts val="2743"/>
              </a:lnSpc>
              <a:buFont typeface="Arial"/>
              <a:buChar char="•"/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Hall_num: Unique hall number (Primary Key: Hall_num, Hotel_ID).</a:t>
            </a:r>
          </a:p>
          <a:p>
            <a:pPr algn="l" marL="423039" indent="-211519" lvl="1">
              <a:lnSpc>
                <a:spcPts val="2743"/>
              </a:lnSpc>
              <a:spcBef>
                <a:spcPct val="0"/>
              </a:spcBef>
              <a:buFont typeface="Arial"/>
              <a:buChar char="•"/>
            </a:pPr>
            <a:r>
              <a:rPr lang="en-US" sz="1959" spc="-78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ID of the hotel where the hall is located.</a:t>
            </a:r>
          </a:p>
          <a:p>
            <a:pPr algn="l">
              <a:lnSpc>
                <a:spcPts val="2743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6567786" y="2428607"/>
            <a:ext cx="0" cy="6838529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090683" y="2391236"/>
            <a:ext cx="0" cy="6838529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250878" y="5675909"/>
            <a:ext cx="4902034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76762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8655" y="931918"/>
            <a:ext cx="9022531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4"/>
              </a:lnSpc>
            </a:pPr>
            <a:r>
              <a:rPr lang="en-US" b="true" sz="7200" spc="-288">
                <a:solidFill>
                  <a:srgbClr val="1F98A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SCHEMA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7789" y="3444757"/>
            <a:ext cx="5737585" cy="3316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name: Name of the dependent.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Address: Address of the dependent.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sex</a:t>
            </a: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: Gender.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phone: Contact number.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Bda</a:t>
            </a: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te: Date of birth.</a:t>
            </a:r>
          </a:p>
          <a:p>
            <a:pPr algn="l" marL="414906" indent="-207453" lvl="1">
              <a:lnSpc>
                <a:spcPts val="2690"/>
              </a:lnSpc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Relation: Relationship to the employee.</a:t>
            </a:r>
          </a:p>
          <a:p>
            <a:pPr algn="l" marL="414906" indent="-207453" lvl="1">
              <a:lnSpc>
                <a:spcPts val="2690"/>
              </a:lnSpc>
              <a:spcBef>
                <a:spcPct val="0"/>
              </a:spcBef>
              <a:buFont typeface="Arial"/>
              <a:buChar char="•"/>
            </a:pP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921" spc="-7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mployee_SSN: SSN of the employee. (Primary Key: name, Employee_SSN).</a:t>
            </a:r>
          </a:p>
          <a:p>
            <a:pPr algn="l">
              <a:lnSpc>
                <a:spcPts val="269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2231"/>
            <a:ext cx="3008480" cy="73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2"/>
              </a:lnSpc>
              <a:spcBef>
                <a:spcPct val="0"/>
              </a:spcBef>
            </a:pPr>
            <a:r>
              <a:rPr lang="en-US" b="true" sz="4208" spc="-168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Dependent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0199" y="3435232"/>
            <a:ext cx="5559979" cy="141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39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40346" indent="-220173" lvl="1">
              <a:lnSpc>
                <a:spcPts val="2855"/>
              </a:lnSpc>
              <a:buFont typeface="Arial"/>
              <a:buChar char="•"/>
            </a:pPr>
            <a:r>
              <a:rPr lang="en-US" sz="2039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Own</a:t>
            </a:r>
            <a:r>
              <a:rPr lang="en-US" sz="2039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er_SSN: Owner’s SSN.</a:t>
            </a:r>
          </a:p>
          <a:p>
            <a:pPr algn="l" marL="440346" indent="-220173" lvl="1">
              <a:lnSpc>
                <a:spcPts val="2855"/>
              </a:lnSpc>
              <a:spcBef>
                <a:spcPct val="0"/>
              </a:spcBef>
              <a:buFont typeface="Arial"/>
              <a:buChar char="•"/>
            </a:pPr>
            <a:r>
              <a:rPr lang="en-US" sz="2039" spc="-8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Hotel ID they own. (Primary Key: Owner_SSN, Hotel_ID).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7702" y="2371756"/>
            <a:ext cx="3215420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35971" y="3435232"/>
            <a:ext cx="3866149" cy="332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ID of the hotel being reviewed.</a:t>
            </a:r>
          </a:p>
          <a:p>
            <a:pPr algn="l" marL="461773" indent="-230886" lvl="1">
              <a:lnSpc>
                <a:spcPts val="2994"/>
              </a:lnSpc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</a:t>
            </a: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est_SSN: SSN of the guest leaving the review.</a:t>
            </a:r>
          </a:p>
          <a:p>
            <a:pPr algn="l" marL="461773" indent="-230886" lvl="1">
              <a:lnSpc>
                <a:spcPts val="2994"/>
              </a:lnSpc>
              <a:spcBef>
                <a:spcPct val="0"/>
              </a:spcBef>
              <a:buFont typeface="Arial"/>
              <a:buChar char="•"/>
            </a:pP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Rate_stars</a:t>
            </a:r>
            <a:r>
              <a:rPr lang="en-US" sz="2138" spc="-85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: Rating provided by the guest. (Primary Key: Hotel_ID, Guest_SSN).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35971" y="2385286"/>
            <a:ext cx="1933074" cy="68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3"/>
              </a:lnSpc>
              <a:spcBef>
                <a:spcPct val="0"/>
              </a:spcBef>
            </a:pPr>
            <a:r>
              <a:rPr lang="en-US" b="true" sz="3895" spc="-155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722" y="6788327"/>
            <a:ext cx="3056458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Book_Room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504813"/>
            <a:ext cx="7972634" cy="243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1"/>
              </a:lnSpc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Gues</a:t>
            </a: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t_SSN: SSN of the guest.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Room</a:t>
            </a: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_num: Number of the room being booked.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Hotel ID where the room is located.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Check_in_date: Check-in date.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Check_</a:t>
            </a: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out_date: Check-out date.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Amount: Amount paid for the booking.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Review: Optional review for the room.</a:t>
            </a:r>
          </a:p>
          <a:p>
            <a:pPr algn="l" marL="302418" indent="-151209" lvl="1">
              <a:lnSpc>
                <a:spcPts val="1961"/>
              </a:lnSpc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Code: Booking code for reference.</a:t>
            </a:r>
          </a:p>
          <a:p>
            <a:pPr algn="l" marL="302418" indent="-151209" lvl="1">
              <a:lnSpc>
                <a:spcPts val="1961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pc="-56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Pay_method: Payment method used. (Primary Key: Guest_SSN, Room_num, Hotel_ID).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566538" y="2487780"/>
            <a:ext cx="0" cy="4175464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089745" y="2391236"/>
            <a:ext cx="0" cy="4369999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980722" y="6756472"/>
            <a:ext cx="4902034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449654" y="6788327"/>
            <a:ext cx="3056458" cy="6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b="true" sz="3582" spc="-143">
                <a:solidFill>
                  <a:srgbClr val="E94B2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Book_Hall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9654" y="7507912"/>
            <a:ext cx="9538068" cy="175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6"/>
              </a:lnSpc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Attributes:</a:t>
            </a:r>
          </a:p>
          <a:p>
            <a:pPr algn="l" marL="361798" indent="-180899" lvl="1">
              <a:lnSpc>
                <a:spcPts val="2346"/>
              </a:lnSpc>
              <a:buFont typeface="Arial"/>
              <a:buChar char="•"/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Gues</a:t>
            </a: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t_SSN: SSN of the guest.</a:t>
            </a:r>
          </a:p>
          <a:p>
            <a:pPr algn="l" marL="361798" indent="-180899" lvl="1">
              <a:lnSpc>
                <a:spcPts val="2346"/>
              </a:lnSpc>
              <a:buFont typeface="Arial"/>
              <a:buChar char="•"/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Hall</a:t>
            </a: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_num: Number of the hall being booked.</a:t>
            </a:r>
          </a:p>
          <a:p>
            <a:pPr algn="l" marL="361798" indent="-180899" lvl="1">
              <a:lnSpc>
                <a:spcPts val="2346"/>
              </a:lnSpc>
              <a:buFont typeface="Arial"/>
              <a:buChar char="•"/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Hotel_ID: Hotel ID where the hall is located.</a:t>
            </a:r>
          </a:p>
          <a:p>
            <a:pPr algn="l" marL="361798" indent="-180899" lvl="1">
              <a:lnSpc>
                <a:spcPts val="2346"/>
              </a:lnSpc>
              <a:buFont typeface="Arial"/>
              <a:buChar char="•"/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ate: Booking date.</a:t>
            </a:r>
          </a:p>
          <a:p>
            <a:pPr algn="l" marL="361798" indent="-180899" lvl="1">
              <a:lnSpc>
                <a:spcPts val="2346"/>
              </a:lnSpc>
              <a:spcBef>
                <a:spcPct val="0"/>
              </a:spcBef>
              <a:buFont typeface="Arial"/>
              <a:buChar char="•"/>
            </a:pP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Tim</a:t>
            </a:r>
            <a:r>
              <a:rPr lang="en-US" sz="1675" spc="-67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e: Booking time. (Primary Key: Guest_SSN, Hall_num, Hotel_ID).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7149171" y="6765997"/>
            <a:ext cx="4902034" cy="0"/>
          </a:xfrm>
          <a:prstGeom prst="line">
            <a:avLst/>
          </a:prstGeom>
          <a:ln cap="flat" w="9525">
            <a:solidFill>
              <a:srgbClr val="E94B2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0477"/>
            <a:ext cx="350220" cy="339395"/>
          </a:xfrm>
          <a:custGeom>
            <a:avLst/>
            <a:gdLst/>
            <a:ahLst/>
            <a:cxnLst/>
            <a:rect r="r" b="b" t="t" l="l"/>
            <a:pathLst>
              <a:path h="339395" w="350220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886" y="1028700"/>
            <a:ext cx="16975541" cy="8940452"/>
          </a:xfrm>
          <a:custGeom>
            <a:avLst/>
            <a:gdLst/>
            <a:ahLst/>
            <a:cxnLst/>
            <a:rect r="r" b="b" t="t" l="l"/>
            <a:pathLst>
              <a:path h="8940452" w="16975541">
                <a:moveTo>
                  <a:pt x="0" y="0"/>
                </a:moveTo>
                <a:lnTo>
                  <a:pt x="16975541" y="0"/>
                </a:lnTo>
                <a:lnTo>
                  <a:pt x="16975541" y="8940452"/>
                </a:lnTo>
                <a:lnTo>
                  <a:pt x="0" y="8940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86944" y="216571"/>
            <a:ext cx="2290524" cy="64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015"/>
              </a:lnSpc>
              <a:spcBef>
                <a:spcPct val="0"/>
              </a:spcBef>
            </a:pPr>
            <a:r>
              <a:rPr lang="ar-EG" b="true" sz="3582" spc="-14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rtl val="true"/>
              </a:rPr>
              <a:t>ُ</a:t>
            </a:r>
            <a:r>
              <a:rPr lang="en-US" b="true" sz="3582" spc="-143">
                <a:solidFill>
                  <a:srgbClr val="D9D9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ER_MODEL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DAGYJGkoFTQ</dc:identifier>
  <dcterms:modified xsi:type="dcterms:W3CDTF">2011-08-01T06:04:30Z</dcterms:modified>
  <cp:revision>1</cp:revision>
  <dc:title>27 December, 2024</dc:title>
</cp:coreProperties>
</file>